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Caveat" pitchFamily="2" charset="0"/>
      <p:regular r:id="rId16"/>
      <p:bold r:id="rId17"/>
    </p:embeddedFont>
    <p:embeddedFont>
      <p:font typeface="Comfortaa" pitchFamily="2" charset="0"/>
      <p:regular r:id="rId18"/>
      <p:bold r:id="rId19"/>
    </p:embeddedFont>
    <p:embeddedFont>
      <p:font typeface="Comic Sans MS" panose="030F0902030302020204" pitchFamily="66" charset="0"/>
      <p:regular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3141"/>
  </p:normalViewPr>
  <p:slideViewPr>
    <p:cSldViewPr snapToGrid="0">
      <p:cViewPr varScale="1">
        <p:scale>
          <a:sx n="157" d="100"/>
          <a:sy n="157" d="100"/>
        </p:scale>
        <p:origin x="32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jpg>
</file>

<file path=ppt/media/image2.png>
</file>

<file path=ppt/media/image3.gif>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05ef3104b9_0_5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05ef3104b9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05ef3104b9_0_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05ef3104b9_0_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05ef3104b9_0_1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05ef3104b9_0_1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05ef3104b9_0_1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05ef3104b9_0_1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5ef3104b9_0_1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5ef3104b9_0_1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05ef3104b9_0_1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05ef3104b9_0_1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5ef3104b9_0_1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5ef3104b9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5ef3104b9_0_12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5ef3104b9_0_1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311700" y="295197"/>
            <a:ext cx="8222100" cy="8388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latin typeface="Comfortaa"/>
                <a:ea typeface="Comfortaa"/>
                <a:cs typeface="Comfortaa"/>
                <a:sym typeface="Comfortaa"/>
              </a:rPr>
              <a:t>iPhone Sales Forecast</a:t>
            </a:r>
            <a:endParaRPr>
              <a:latin typeface="Comfortaa"/>
              <a:ea typeface="Comfortaa"/>
              <a:cs typeface="Comfortaa"/>
              <a:sym typeface="Comfortaa"/>
            </a:endParaRPr>
          </a:p>
        </p:txBody>
      </p:sp>
      <p:sp>
        <p:nvSpPr>
          <p:cNvPr id="86" name="Google Shape;86;p13"/>
          <p:cNvSpPr txBox="1">
            <a:spLocks noGrp="1"/>
          </p:cNvSpPr>
          <p:nvPr>
            <p:ph type="subTitle" idx="1"/>
          </p:nvPr>
        </p:nvSpPr>
        <p:spPr>
          <a:xfrm>
            <a:off x="162450" y="4117000"/>
            <a:ext cx="8520600" cy="1026500"/>
          </a:xfrm>
          <a:prstGeom prst="rect">
            <a:avLst/>
          </a:prstGeom>
        </p:spPr>
        <p:txBody>
          <a:bodyPr spcFirstLastPara="1" wrap="square" lIns="91425" tIns="91425" rIns="91425" bIns="91425" anchor="t" anchorCtr="0">
            <a:normAutofit fontScale="40000" lnSpcReduction="20000"/>
          </a:bodyPr>
          <a:lstStyle/>
          <a:p>
            <a:pPr marL="0" lvl="0" indent="0" algn="l" rtl="0">
              <a:lnSpc>
                <a:spcPct val="150000"/>
              </a:lnSpc>
              <a:spcBef>
                <a:spcPts val="0"/>
              </a:spcBef>
              <a:spcAft>
                <a:spcPts val="0"/>
              </a:spcAft>
              <a:buNone/>
            </a:pPr>
            <a:r>
              <a:rPr lang="en" b="1" dirty="0">
                <a:latin typeface="Comic Sans MS"/>
                <a:ea typeface="Comic Sans MS"/>
                <a:cs typeface="Comic Sans MS"/>
                <a:sym typeface="Comic Sans MS"/>
              </a:rPr>
              <a:t>AAKASH BHATT			</a:t>
            </a:r>
            <a:endParaRPr b="1" dirty="0">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b="1" dirty="0">
                <a:latin typeface="Comic Sans MS"/>
                <a:ea typeface="Comic Sans MS"/>
                <a:cs typeface="Comic Sans MS"/>
                <a:sym typeface="Comic Sans MS"/>
              </a:rPr>
              <a:t>SAI RONITH REDDY BONGUNOORI				</a:t>
            </a:r>
            <a:endParaRPr b="1" dirty="0">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b="1" dirty="0">
                <a:latin typeface="Comic Sans MS"/>
                <a:ea typeface="Comic Sans MS"/>
                <a:cs typeface="Comic Sans MS"/>
                <a:sym typeface="Comic Sans MS"/>
              </a:rPr>
              <a:t>MYTHILI RAJARAM</a:t>
            </a:r>
            <a:endParaRPr b="1" dirty="0">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b="1" dirty="0">
                <a:latin typeface="Comic Sans MS"/>
                <a:ea typeface="Comic Sans MS"/>
                <a:cs typeface="Comic Sans MS"/>
                <a:sym typeface="Comic Sans MS"/>
              </a:rPr>
              <a:t>MANVIKA SHARMA</a:t>
            </a:r>
            <a:endParaRPr b="1" dirty="0">
              <a:latin typeface="Comic Sans MS"/>
              <a:ea typeface="Comic Sans MS"/>
              <a:cs typeface="Comic Sans MS"/>
              <a:sym typeface="Comic Sans MS"/>
            </a:endParaRPr>
          </a:p>
          <a:p>
            <a:pPr marL="0" lvl="0" indent="0" algn="l" rtl="0">
              <a:lnSpc>
                <a:spcPct val="150000"/>
              </a:lnSpc>
              <a:spcBef>
                <a:spcPts val="0"/>
              </a:spcBef>
              <a:spcAft>
                <a:spcPts val="0"/>
              </a:spcAft>
              <a:buNone/>
            </a:pPr>
            <a:r>
              <a:rPr lang="en" b="1" dirty="0">
                <a:latin typeface="Comic Sans MS"/>
                <a:ea typeface="Comic Sans MS"/>
                <a:cs typeface="Comic Sans MS"/>
                <a:sym typeface="Comic Sans MS"/>
              </a:rPr>
              <a:t>ABHISHEK TEGGINAMAT</a:t>
            </a:r>
            <a:endParaRPr b="1" dirty="0">
              <a:latin typeface="Comic Sans MS"/>
              <a:ea typeface="Comic Sans MS"/>
              <a:cs typeface="Comic Sans MS"/>
              <a:sym typeface="Comic Sans MS"/>
            </a:endParaRPr>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87" name="Google Shape;87;p13"/>
          <p:cNvSpPr txBox="1"/>
          <p:nvPr/>
        </p:nvSpPr>
        <p:spPr>
          <a:xfrm>
            <a:off x="5771400" y="4058400"/>
            <a:ext cx="3372600" cy="1085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3000" b="1">
                <a:solidFill>
                  <a:schemeClr val="lt1"/>
                </a:solidFill>
                <a:latin typeface="Caveat"/>
                <a:ea typeface="Caveat"/>
                <a:cs typeface="Caveat"/>
                <a:sym typeface="Caveat"/>
              </a:rPr>
              <a:t>Operation Analysis </a:t>
            </a:r>
            <a:r>
              <a:rPr lang="en" sz="2400" b="1">
                <a:solidFill>
                  <a:schemeClr val="lt1"/>
                </a:solidFill>
                <a:latin typeface="Caveat"/>
                <a:ea typeface="Caveat"/>
                <a:cs typeface="Caveat"/>
                <a:sym typeface="Caveat"/>
              </a:rPr>
              <a:t>                     Prof. Weiwei Chen</a:t>
            </a:r>
            <a:endParaRPr b="1">
              <a:solidFill>
                <a:schemeClr val="lt1"/>
              </a:solidFill>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4"/>
          <p:cNvPicPr preferRelativeResize="0"/>
          <p:nvPr/>
        </p:nvPicPr>
        <p:blipFill>
          <a:blip r:embed="rId3">
            <a:alphaModFix/>
          </a:blip>
          <a:stretch>
            <a:fillRect/>
          </a:stretch>
        </p:blipFill>
        <p:spPr>
          <a:xfrm>
            <a:off x="406575" y="837975"/>
            <a:ext cx="3444175" cy="3099274"/>
          </a:xfrm>
          <a:prstGeom prst="rect">
            <a:avLst/>
          </a:prstGeom>
          <a:noFill/>
          <a:ln>
            <a:noFill/>
          </a:ln>
        </p:spPr>
      </p:pic>
      <p:sp>
        <p:nvSpPr>
          <p:cNvPr id="93" name="Google Shape;93;p14"/>
          <p:cNvSpPr txBox="1"/>
          <p:nvPr/>
        </p:nvSpPr>
        <p:spPr>
          <a:xfrm>
            <a:off x="5014750" y="304950"/>
            <a:ext cx="35916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dk1"/>
                </a:solidFill>
                <a:latin typeface="Roboto"/>
                <a:ea typeface="Roboto"/>
                <a:cs typeface="Roboto"/>
                <a:sym typeface="Roboto"/>
              </a:rPr>
              <a:t>Introduction</a:t>
            </a:r>
            <a:endParaRPr sz="3000">
              <a:solidFill>
                <a:schemeClr val="dk1"/>
              </a:solidFill>
              <a:latin typeface="Roboto"/>
              <a:ea typeface="Roboto"/>
              <a:cs typeface="Roboto"/>
              <a:sym typeface="Roboto"/>
            </a:endParaRPr>
          </a:p>
        </p:txBody>
      </p:sp>
      <p:sp>
        <p:nvSpPr>
          <p:cNvPr id="94" name="Google Shape;94;p14"/>
          <p:cNvSpPr txBox="1"/>
          <p:nvPr/>
        </p:nvSpPr>
        <p:spPr>
          <a:xfrm>
            <a:off x="5150275" y="1091050"/>
            <a:ext cx="3591600" cy="25551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a:latin typeface="Calibri"/>
                <a:ea typeface="Calibri"/>
                <a:cs typeface="Calibri"/>
                <a:sym typeface="Calibri"/>
              </a:rPr>
              <a:t>In this project we work on sales forecasting which analyzes previous data to anticipate future sales, enabling more informed decisions. We use iPhone 11 pro dataset of three different models recorded over three years, divided into quarters. Each quarter's dataset includes the quantity sold, selling price, discount, and revenue generated. Our goal is to provide accurate inventory forecasts for the coming quarters.</a:t>
            </a:r>
            <a:endParaRPr>
              <a:latin typeface="Calibri"/>
              <a:ea typeface="Calibri"/>
              <a:cs typeface="Calibri"/>
              <a:sym typeface="Calibri"/>
            </a:endParaRPr>
          </a:p>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86225" y="29445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Methodologies</a:t>
            </a:r>
            <a:endParaRPr/>
          </a:p>
        </p:txBody>
      </p:sp>
      <p:sp>
        <p:nvSpPr>
          <p:cNvPr id="100" name="Google Shape;100;p15"/>
          <p:cNvSpPr txBox="1">
            <a:spLocks noGrp="1"/>
          </p:cNvSpPr>
          <p:nvPr>
            <p:ph type="body" idx="1"/>
          </p:nvPr>
        </p:nvSpPr>
        <p:spPr>
          <a:xfrm>
            <a:off x="4759400" y="1054650"/>
            <a:ext cx="4045800" cy="3339000"/>
          </a:xfrm>
          <a:prstGeom prst="rect">
            <a:avLst/>
          </a:prstGeom>
        </p:spPr>
        <p:txBody>
          <a:bodyPr spcFirstLastPara="1" wrap="square" lIns="91425" tIns="91425" rIns="91425" bIns="91425" anchor="t" anchorCtr="0">
            <a:normAutofit/>
          </a:bodyPr>
          <a:lstStyle/>
          <a:p>
            <a:pPr marL="457200" lvl="0" indent="-368300" algn="l" rtl="0">
              <a:lnSpc>
                <a:spcPct val="200000"/>
              </a:lnSpc>
              <a:spcBef>
                <a:spcPts val="0"/>
              </a:spcBef>
              <a:spcAft>
                <a:spcPts val="0"/>
              </a:spcAft>
              <a:buClr>
                <a:srgbClr val="000000"/>
              </a:buClr>
              <a:buSzPts val="2200"/>
              <a:buFont typeface="Calibri"/>
              <a:buChar char="➢"/>
            </a:pPr>
            <a:r>
              <a:rPr lang="en" sz="2200">
                <a:solidFill>
                  <a:srgbClr val="000000"/>
                </a:solidFill>
                <a:latin typeface="Calibri"/>
                <a:ea typeface="Calibri"/>
                <a:cs typeface="Calibri"/>
                <a:sym typeface="Calibri"/>
              </a:rPr>
              <a:t>Data Cleaning</a:t>
            </a:r>
            <a:endParaRPr sz="2200">
              <a:solidFill>
                <a:srgbClr val="000000"/>
              </a:solidFill>
              <a:latin typeface="Calibri"/>
              <a:ea typeface="Calibri"/>
              <a:cs typeface="Calibri"/>
              <a:sym typeface="Calibri"/>
            </a:endParaRPr>
          </a:p>
          <a:p>
            <a:pPr marL="457200" lvl="0" indent="-368300" algn="l" rtl="0">
              <a:lnSpc>
                <a:spcPct val="200000"/>
              </a:lnSpc>
              <a:spcBef>
                <a:spcPts val="0"/>
              </a:spcBef>
              <a:spcAft>
                <a:spcPts val="0"/>
              </a:spcAft>
              <a:buClr>
                <a:srgbClr val="000000"/>
              </a:buClr>
              <a:buSzPts val="2200"/>
              <a:buFont typeface="Calibri"/>
              <a:buChar char="➢"/>
            </a:pPr>
            <a:r>
              <a:rPr lang="en" sz="2200">
                <a:solidFill>
                  <a:srgbClr val="000000"/>
                </a:solidFill>
                <a:latin typeface="Calibri"/>
                <a:ea typeface="Calibri"/>
                <a:cs typeface="Calibri"/>
                <a:sym typeface="Calibri"/>
              </a:rPr>
              <a:t>Linear Regression Model</a:t>
            </a:r>
            <a:endParaRPr sz="2200">
              <a:solidFill>
                <a:srgbClr val="000000"/>
              </a:solidFill>
              <a:latin typeface="Calibri"/>
              <a:ea typeface="Calibri"/>
              <a:cs typeface="Calibri"/>
              <a:sym typeface="Calibri"/>
            </a:endParaRPr>
          </a:p>
          <a:p>
            <a:pPr marL="457200" lvl="0" indent="-368300" algn="just" rtl="0">
              <a:lnSpc>
                <a:spcPct val="200000"/>
              </a:lnSpc>
              <a:spcBef>
                <a:spcPts val="0"/>
              </a:spcBef>
              <a:spcAft>
                <a:spcPts val="0"/>
              </a:spcAft>
              <a:buClr>
                <a:srgbClr val="000000"/>
              </a:buClr>
              <a:buSzPts val="2200"/>
              <a:buFont typeface="Calibri"/>
              <a:buChar char="➢"/>
            </a:pPr>
            <a:r>
              <a:rPr lang="en" sz="2200">
                <a:solidFill>
                  <a:srgbClr val="000000"/>
                </a:solidFill>
                <a:latin typeface="Calibri"/>
                <a:ea typeface="Calibri"/>
                <a:cs typeface="Calibri"/>
                <a:sym typeface="Calibri"/>
              </a:rPr>
              <a:t>Deseasonalization</a:t>
            </a:r>
            <a:endParaRPr sz="2200">
              <a:solidFill>
                <a:srgbClr val="000000"/>
              </a:solidFill>
              <a:latin typeface="Calibri"/>
              <a:ea typeface="Calibri"/>
              <a:cs typeface="Calibri"/>
              <a:sym typeface="Calibri"/>
            </a:endParaRPr>
          </a:p>
          <a:p>
            <a:pPr marL="457200" lvl="0" indent="-368300" algn="just" rtl="0">
              <a:lnSpc>
                <a:spcPct val="200000"/>
              </a:lnSpc>
              <a:spcBef>
                <a:spcPts val="0"/>
              </a:spcBef>
              <a:spcAft>
                <a:spcPts val="0"/>
              </a:spcAft>
              <a:buClr>
                <a:srgbClr val="000000"/>
              </a:buClr>
              <a:buSzPts val="2200"/>
              <a:buFont typeface="Calibri"/>
              <a:buChar char="➢"/>
            </a:pPr>
            <a:r>
              <a:rPr lang="en" sz="2200">
                <a:solidFill>
                  <a:srgbClr val="000000"/>
                </a:solidFill>
                <a:latin typeface="Calibri"/>
                <a:ea typeface="Calibri"/>
                <a:cs typeface="Calibri"/>
                <a:sym typeface="Calibri"/>
              </a:rPr>
              <a:t>Adjusting Seasonal Forecasts</a:t>
            </a:r>
            <a:endParaRPr sz="2200">
              <a:solidFill>
                <a:srgbClr val="000000"/>
              </a:solidFill>
              <a:latin typeface="Calibri"/>
              <a:ea typeface="Calibri"/>
              <a:cs typeface="Calibri"/>
              <a:sym typeface="Calibri"/>
            </a:endParaRPr>
          </a:p>
          <a:p>
            <a:pPr marL="0" lvl="0" indent="0" algn="just" rtl="0">
              <a:spcBef>
                <a:spcPts val="0"/>
              </a:spcBef>
              <a:spcAft>
                <a:spcPts val="0"/>
              </a:spcAft>
              <a:buNone/>
            </a:pPr>
            <a:endParaRPr sz="2200">
              <a:solidFill>
                <a:srgbClr val="000000"/>
              </a:solidFill>
              <a:latin typeface="Calibri"/>
              <a:ea typeface="Calibri"/>
              <a:cs typeface="Calibri"/>
              <a:sym typeface="Calibri"/>
            </a:endParaRPr>
          </a:p>
        </p:txBody>
      </p:sp>
      <p:pic>
        <p:nvPicPr>
          <p:cNvPr id="101" name="Google Shape;101;p15"/>
          <p:cNvPicPr preferRelativeResize="0"/>
          <p:nvPr/>
        </p:nvPicPr>
        <p:blipFill>
          <a:blip r:embed="rId3">
            <a:alphaModFix/>
          </a:blip>
          <a:stretch>
            <a:fillRect/>
          </a:stretch>
        </p:blipFill>
        <p:spPr>
          <a:xfrm>
            <a:off x="152400" y="1054650"/>
            <a:ext cx="4481700" cy="3361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Cleaning</a:t>
            </a:r>
            <a:endParaRPr/>
          </a:p>
        </p:txBody>
      </p:sp>
      <p:sp>
        <p:nvSpPr>
          <p:cNvPr id="107" name="Google Shape;107;p16"/>
          <p:cNvSpPr txBox="1">
            <a:spLocks noGrp="1"/>
          </p:cNvSpPr>
          <p:nvPr>
            <p:ph type="body" idx="1"/>
          </p:nvPr>
        </p:nvSpPr>
        <p:spPr>
          <a:xfrm>
            <a:off x="311700" y="1229875"/>
            <a:ext cx="4260300" cy="29649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600">
                <a:solidFill>
                  <a:srgbClr val="000000"/>
                </a:solidFill>
                <a:latin typeface="Calibri"/>
                <a:ea typeface="Calibri"/>
                <a:cs typeface="Calibri"/>
                <a:sym typeface="Calibri"/>
              </a:rPr>
              <a:t>We start with basic data cleaning and remove columns like X, Y, and Z. Further, we divide the data into three worksheets for different models and run the calculations separately. We then begin with the second period because the first period is just a short number of days, and we may encounter outliers in the model if we include it.</a:t>
            </a:r>
            <a:endParaRPr/>
          </a:p>
        </p:txBody>
      </p:sp>
      <p:pic>
        <p:nvPicPr>
          <p:cNvPr id="3" name="Picture 2" descr="A picture containing text, window, electronics, computer&#10;&#10;Description automatically generated">
            <a:extLst>
              <a:ext uri="{FF2B5EF4-FFF2-40B4-BE49-F238E27FC236}">
                <a16:creationId xmlns:a16="http://schemas.microsoft.com/office/drawing/2014/main" id="{5E251997-1A14-4E46-BA2D-49BCA0A5AD3E}"/>
              </a:ext>
            </a:extLst>
          </p:cNvPr>
          <p:cNvPicPr>
            <a:picLocks noChangeAspect="1"/>
          </p:cNvPicPr>
          <p:nvPr/>
        </p:nvPicPr>
        <p:blipFill>
          <a:blip r:embed="rId3"/>
          <a:stretch>
            <a:fillRect/>
          </a:stretch>
        </p:blipFill>
        <p:spPr>
          <a:xfrm>
            <a:off x="5585828" y="0"/>
            <a:ext cx="3558172" cy="408441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Linear Regression</a:t>
            </a:r>
            <a:endParaRPr/>
          </a:p>
        </p:txBody>
      </p:sp>
      <p:sp>
        <p:nvSpPr>
          <p:cNvPr id="114" name="Google Shape;114;p17"/>
          <p:cNvSpPr txBox="1">
            <a:spLocks noGrp="1"/>
          </p:cNvSpPr>
          <p:nvPr>
            <p:ph type="body" idx="1"/>
          </p:nvPr>
        </p:nvSpPr>
        <p:spPr>
          <a:xfrm>
            <a:off x="311700" y="1229875"/>
            <a:ext cx="4662300" cy="33390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600">
                <a:solidFill>
                  <a:srgbClr val="000000"/>
                </a:solidFill>
                <a:latin typeface="Calibri"/>
                <a:ea typeface="Calibri"/>
                <a:cs typeface="Calibri"/>
                <a:sym typeface="Calibri"/>
              </a:rPr>
              <a:t>We work on this model by calculating the basic average, the company forecasted stock gains for the next quarters. Exponential Smoothing and Moving Average lags behind the trend, resulting in large differences between estimates and real data. Smoothing models do not work since the data is not stationary, has a trend or seasonality to it. We run the linear regression model on the dataset to get the forecasted value for a better prediction.</a:t>
            </a:r>
            <a:endParaRPr/>
          </a:p>
        </p:txBody>
      </p:sp>
      <p:pic>
        <p:nvPicPr>
          <p:cNvPr id="3" name="Picture 2" descr="Table&#10;&#10;Description automatically generated">
            <a:extLst>
              <a:ext uri="{FF2B5EF4-FFF2-40B4-BE49-F238E27FC236}">
                <a16:creationId xmlns:a16="http://schemas.microsoft.com/office/drawing/2014/main" id="{56D7F689-7E0D-3243-879A-4EE4E634E149}"/>
              </a:ext>
            </a:extLst>
          </p:cNvPr>
          <p:cNvPicPr>
            <a:picLocks noChangeAspect="1"/>
          </p:cNvPicPr>
          <p:nvPr/>
        </p:nvPicPr>
        <p:blipFill>
          <a:blip r:embed="rId3"/>
          <a:stretch>
            <a:fillRect/>
          </a:stretch>
        </p:blipFill>
        <p:spPr>
          <a:xfrm>
            <a:off x="5042517" y="-1"/>
            <a:ext cx="4101483" cy="40215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Deseasonalization</a:t>
            </a:r>
            <a:endParaRPr/>
          </a:p>
        </p:txBody>
      </p:sp>
      <p:sp>
        <p:nvSpPr>
          <p:cNvPr id="121" name="Google Shape;121;p18"/>
          <p:cNvSpPr txBox="1">
            <a:spLocks noGrp="1"/>
          </p:cNvSpPr>
          <p:nvPr>
            <p:ph type="body" idx="1"/>
          </p:nvPr>
        </p:nvSpPr>
        <p:spPr>
          <a:xfrm>
            <a:off x="311700" y="1229875"/>
            <a:ext cx="4547100" cy="33390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600">
                <a:solidFill>
                  <a:srgbClr val="000000"/>
                </a:solidFill>
                <a:latin typeface="Calibri"/>
                <a:ea typeface="Calibri"/>
                <a:cs typeface="Calibri"/>
                <a:sym typeface="Calibri"/>
              </a:rPr>
              <a:t>The process of removing seasonality from a data series by identifying the seasons and computing each period index. We restore seasonality by multiplying each forecast of the changed time series by the relevant period index to create the required forecasts for the original seasonal time series. We then apply the methods which assumes no seasonality but changes the data to account for it.</a:t>
            </a:r>
            <a:endParaRPr sz="1600">
              <a:solidFill>
                <a:srgbClr val="000000"/>
              </a:solidFill>
              <a:latin typeface="Calibri"/>
              <a:ea typeface="Calibri"/>
              <a:cs typeface="Calibri"/>
              <a:sym typeface="Calibri"/>
            </a:endParaRPr>
          </a:p>
        </p:txBody>
      </p:sp>
      <p:pic>
        <p:nvPicPr>
          <p:cNvPr id="3" name="Picture 2" descr="Chart, line chart&#10;&#10;Description automatically generated">
            <a:extLst>
              <a:ext uri="{FF2B5EF4-FFF2-40B4-BE49-F238E27FC236}">
                <a16:creationId xmlns:a16="http://schemas.microsoft.com/office/drawing/2014/main" id="{2A3B59E3-862E-5544-9774-6BABC4C7EAE5}"/>
              </a:ext>
            </a:extLst>
          </p:cNvPr>
          <p:cNvPicPr>
            <a:picLocks noChangeAspect="1"/>
          </p:cNvPicPr>
          <p:nvPr/>
        </p:nvPicPr>
        <p:blipFill rotWithShape="1">
          <a:blip r:embed="rId3"/>
          <a:srcRect l="1755" r="1"/>
          <a:stretch/>
        </p:blipFill>
        <p:spPr>
          <a:xfrm>
            <a:off x="4928050" y="0"/>
            <a:ext cx="4215950" cy="34795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just" rtl="0">
              <a:lnSpc>
                <a:spcPct val="115000"/>
              </a:lnSpc>
              <a:spcBef>
                <a:spcPts val="0"/>
              </a:spcBef>
              <a:spcAft>
                <a:spcPts val="0"/>
              </a:spcAft>
              <a:buNone/>
            </a:pPr>
            <a:r>
              <a:rPr lang="en"/>
              <a:t>Adjusting Seasonal Forecast</a:t>
            </a:r>
            <a:endParaRPr/>
          </a:p>
        </p:txBody>
      </p:sp>
      <p:sp>
        <p:nvSpPr>
          <p:cNvPr id="128" name="Google Shape;128;p19"/>
          <p:cNvSpPr txBox="1">
            <a:spLocks noGrp="1"/>
          </p:cNvSpPr>
          <p:nvPr>
            <p:ph type="body" idx="1"/>
          </p:nvPr>
        </p:nvSpPr>
        <p:spPr>
          <a:xfrm>
            <a:off x="128775" y="1074000"/>
            <a:ext cx="4644300" cy="33390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600">
                <a:solidFill>
                  <a:srgbClr val="000000"/>
                </a:solidFill>
                <a:latin typeface="Calibri"/>
                <a:ea typeface="Calibri"/>
                <a:cs typeface="Calibri"/>
                <a:sym typeface="Calibri"/>
              </a:rPr>
              <a:t>The period index or average ratio is calculated for each month. We then compute the Seasonally Adjusted Forecast = Unadjusted Forecast x Period Index(average ratio). In the graph,we can see that the grey line is the actual forecast and the red line gives the adjusted forecast. The same procedure is followed for 2 other models as well, i.e. for the 256gb and 512gb.</a:t>
            </a:r>
            <a:endParaRPr sz="1600">
              <a:solidFill>
                <a:srgbClr val="000000"/>
              </a:solidFill>
              <a:latin typeface="Calibri"/>
              <a:ea typeface="Calibri"/>
              <a:cs typeface="Calibri"/>
              <a:sym typeface="Calibri"/>
            </a:endParaRPr>
          </a:p>
          <a:p>
            <a:pPr marL="0" lvl="0" indent="0" algn="just" rtl="0">
              <a:spcBef>
                <a:spcPts val="0"/>
              </a:spcBef>
              <a:spcAft>
                <a:spcPts val="0"/>
              </a:spcAft>
              <a:buNone/>
            </a:pPr>
            <a:endParaRPr sz="1600">
              <a:solidFill>
                <a:srgbClr val="000000"/>
              </a:solidFill>
              <a:latin typeface="Calibri"/>
              <a:ea typeface="Calibri"/>
              <a:cs typeface="Calibri"/>
              <a:sym typeface="Calibri"/>
            </a:endParaRPr>
          </a:p>
          <a:p>
            <a:pPr marL="0" lvl="0" indent="0" algn="l" rtl="0">
              <a:spcBef>
                <a:spcPts val="0"/>
              </a:spcBef>
              <a:spcAft>
                <a:spcPts val="0"/>
              </a:spcAft>
              <a:buNone/>
            </a:pPr>
            <a:r>
              <a:rPr lang="en" sz="1500">
                <a:solidFill>
                  <a:srgbClr val="000000"/>
                </a:solidFill>
                <a:latin typeface="Arial"/>
                <a:ea typeface="Arial"/>
                <a:cs typeface="Arial"/>
                <a:sym typeface="Arial"/>
              </a:rPr>
              <a:t> </a:t>
            </a:r>
            <a:endParaRPr sz="1500">
              <a:solidFill>
                <a:srgbClr val="000000"/>
              </a:solidFill>
              <a:latin typeface="Arial"/>
              <a:ea typeface="Arial"/>
              <a:cs typeface="Arial"/>
              <a:sym typeface="Arial"/>
            </a:endParaRPr>
          </a:p>
          <a:p>
            <a:pPr marL="0" lvl="0" indent="0" algn="l" rtl="0">
              <a:spcBef>
                <a:spcPts val="0"/>
              </a:spcBef>
              <a:spcAft>
                <a:spcPts val="1200"/>
              </a:spcAft>
              <a:buNone/>
            </a:pPr>
            <a:endParaRPr/>
          </a:p>
        </p:txBody>
      </p:sp>
      <p:pic>
        <p:nvPicPr>
          <p:cNvPr id="5" name="Picture 4" descr="Chart, line chart&#10;&#10;Description automatically generated">
            <a:extLst>
              <a:ext uri="{FF2B5EF4-FFF2-40B4-BE49-F238E27FC236}">
                <a16:creationId xmlns:a16="http://schemas.microsoft.com/office/drawing/2014/main" id="{B7528EAC-AEE5-C944-8B30-6C66FF06ED72}"/>
              </a:ext>
            </a:extLst>
          </p:cNvPr>
          <p:cNvPicPr>
            <a:picLocks noChangeAspect="1"/>
          </p:cNvPicPr>
          <p:nvPr/>
        </p:nvPicPr>
        <p:blipFill>
          <a:blip r:embed="rId3"/>
          <a:stretch>
            <a:fillRect/>
          </a:stretch>
        </p:blipFill>
        <p:spPr>
          <a:xfrm>
            <a:off x="4850933" y="0"/>
            <a:ext cx="4293067" cy="32610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pic>
        <p:nvPicPr>
          <p:cNvPr id="135" name="Google Shape;135;p20"/>
          <p:cNvPicPr preferRelativeResize="0"/>
          <p:nvPr/>
        </p:nvPicPr>
        <p:blipFill>
          <a:blip r:embed="rId3">
            <a:alphaModFix/>
          </a:blip>
          <a:stretch>
            <a:fillRect/>
          </a:stretch>
        </p:blipFill>
        <p:spPr>
          <a:xfrm>
            <a:off x="5027125" y="1017800"/>
            <a:ext cx="3805176" cy="2702250"/>
          </a:xfrm>
          <a:prstGeom prst="rect">
            <a:avLst/>
          </a:prstGeom>
          <a:noFill/>
          <a:ln>
            <a:noFill/>
          </a:ln>
        </p:spPr>
      </p:pic>
      <p:sp>
        <p:nvSpPr>
          <p:cNvPr id="136" name="Google Shape;136;p20"/>
          <p:cNvSpPr txBox="1"/>
          <p:nvPr/>
        </p:nvSpPr>
        <p:spPr>
          <a:xfrm>
            <a:off x="335900" y="1207150"/>
            <a:ext cx="3894300" cy="32325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 sz="1600">
                <a:latin typeface="Calibri"/>
                <a:ea typeface="Calibri"/>
                <a:cs typeface="Calibri"/>
                <a:sym typeface="Calibri"/>
              </a:rPr>
              <a:t>Seasonal patterns are removed from time-series data in our study. The company utilized to forecast stock gains for the coming quarters by using the basic average. We now have seasonally adjusted or deseasonalized data, which has been cleansed of its seasonal patterns. The company can estimate better and more accurate forecasts to stock up supplies using this strategy and the resulting prediction. </a:t>
            </a:r>
            <a:endParaRPr sz="1600">
              <a:latin typeface="Calibri"/>
              <a:ea typeface="Calibri"/>
              <a:cs typeface="Calibri"/>
              <a:sym typeface="Calibri"/>
            </a:endParaRPr>
          </a:p>
          <a:p>
            <a:pPr marL="0" lvl="0" indent="0" algn="just"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0"/>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475</Words>
  <Application>Microsoft Macintosh PowerPoint</Application>
  <PresentationFormat>On-screen Show (16:9)</PresentationFormat>
  <Paragraphs>26</Paragraphs>
  <Slides>9</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Comfortaa</vt:lpstr>
      <vt:lpstr>Caveat</vt:lpstr>
      <vt:lpstr>Calibri</vt:lpstr>
      <vt:lpstr>Roboto</vt:lpstr>
      <vt:lpstr>Arial</vt:lpstr>
      <vt:lpstr>Comic Sans MS</vt:lpstr>
      <vt:lpstr>Geometric</vt:lpstr>
      <vt:lpstr>iPhone Sales Forecast</vt:lpstr>
      <vt:lpstr>PowerPoint Presentation</vt:lpstr>
      <vt:lpstr>Methodologies</vt:lpstr>
      <vt:lpstr>Data Cleaning</vt:lpstr>
      <vt:lpstr>Linear Regression</vt:lpstr>
      <vt:lpstr>Deseasonalization</vt:lpstr>
      <vt:lpstr>Adjusting Seasonal Forecast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iPhone Sales Forecast</dc:title>
  <cp:lastModifiedBy>Manvika Sharma</cp:lastModifiedBy>
  <cp:revision>2</cp:revision>
  <dcterms:modified xsi:type="dcterms:W3CDTF">2021-12-06T00:22:13Z</dcterms:modified>
</cp:coreProperties>
</file>